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0" r:id="rId9"/>
    <p:sldId id="281" r:id="rId10"/>
    <p:sldId id="282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4" r:id="rId22"/>
    <p:sldId id="275" r:id="rId23"/>
    <p:sldId id="276" r:id="rId24"/>
    <p:sldId id="277" r:id="rId25"/>
    <p:sldId id="278" r:id="rId26"/>
    <p:sldId id="289" r:id="rId27"/>
    <p:sldId id="290" r:id="rId2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2" autoAdjust="0"/>
    <p:restoredTop sz="94660"/>
  </p:normalViewPr>
  <p:slideViewPr>
    <p:cSldViewPr snapToGrid="0">
      <p:cViewPr varScale="1">
        <p:scale>
          <a:sx n="94" d="100"/>
          <a:sy n="94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0196A-8E65-4D0B-B61B-DC77D02BAFE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6BF0C-1DAB-49B9-BBAB-8F4232A6D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4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B41818-A8C4-47B1-AF43-22519FAA6F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0F8495-C683-494C-95C8-80641B662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7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87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38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28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6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62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68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06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27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96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206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5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0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91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587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98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18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158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8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7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05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87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21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2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60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8495-C683-494C-95C8-80641B6624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9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7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AB5F-78EB-45CA-9E26-D1BAA0AA6EE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308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AB5F-78EB-45CA-9E26-D1BAA0AA6EE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625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AB5F-78EB-45CA-9E26-D1BAA0AA6EE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331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AB5F-78EB-45CA-9E26-D1BAA0AA6EE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07910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AB5F-78EB-45CA-9E26-D1BAA0AA6EE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351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2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8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3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3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6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6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1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smtClean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38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legis.wisconsin.gov/misc/lc/study/2014/1198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Forest County Potawatomi Tribal Court Law Day</a:t>
            </a:r>
          </a:p>
          <a:p>
            <a:r>
              <a:rPr lang="en-US" dirty="0" smtClean="0"/>
              <a:t>April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3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Jackson v. Payday Financial,</a:t>
            </a:r>
            <a:r>
              <a:rPr lang="en-US" dirty="0"/>
              <a:t> No. 12-2617, (7</a:t>
            </a:r>
            <a:r>
              <a:rPr lang="en-US" baseline="30000" dirty="0"/>
              <a:t>th</a:t>
            </a:r>
            <a:r>
              <a:rPr lang="en-US" dirty="0"/>
              <a:t> Cir., Aug. 22, 2014).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Take </a:t>
            </a:r>
            <a:r>
              <a:rPr lang="en-US" sz="2800" dirty="0" smtClean="0"/>
              <a:t>aways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Not great facts</a:t>
            </a:r>
          </a:p>
          <a:p>
            <a:pPr lvl="1"/>
            <a:r>
              <a:rPr lang="en-US" sz="2800" dirty="0" smtClean="0"/>
              <a:t>Defendant is an individual tribal member</a:t>
            </a:r>
          </a:p>
          <a:p>
            <a:pPr lvl="1"/>
            <a:r>
              <a:rPr lang="en-US" sz="2800" dirty="0" smtClean="0"/>
              <a:t>Development of laws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43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Colville Indian Housing Authority v. Edwards</a:t>
            </a:r>
            <a:r>
              <a:rPr lang="en-US" sz="3200" dirty="0" smtClean="0"/>
              <a:t>, 6 CTCR 12 (Colville Confederated 3/11/2014)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Colville Indian Housing Authority (CIHA) filed unlawful detainer action against Ms. Edwards.  (Essentially an eviction).</a:t>
            </a:r>
          </a:p>
          <a:p>
            <a:r>
              <a:rPr lang="en-US" sz="2400" dirty="0" smtClean="0"/>
              <a:t>Day of hearing a memo appears in the file from a third party that Ms. Edwards is incarcerated and wants a continuance.  Judge authorizes a continuance.</a:t>
            </a:r>
          </a:p>
          <a:p>
            <a:r>
              <a:rPr lang="en-US" sz="2400" dirty="0" smtClean="0"/>
              <a:t>Before the next date, the CIHA requests that Ms. Edwards appear by phone if she is still incarcerated.  Judge re-schedules again.</a:t>
            </a:r>
          </a:p>
          <a:p>
            <a:r>
              <a:rPr lang="en-US" sz="2400" dirty="0" smtClean="0"/>
              <a:t>Tribal law requires a hearing within 30 days on detainer actions; well past 30 days.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8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Colville Indian Housing Authority v. Edwards</a:t>
            </a:r>
            <a:r>
              <a:rPr lang="en-US" dirty="0"/>
              <a:t>, 6 CTCR 12 (Colville Confederated 3/11/2014)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5873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CIHA makes an </a:t>
            </a:r>
            <a:r>
              <a:rPr lang="en-US" sz="2400" dirty="0" smtClean="0"/>
              <a:t>interoluctory</a:t>
            </a:r>
            <a:r>
              <a:rPr lang="en-US" sz="2400" dirty="0" smtClean="0"/>
              <a:t> appeal to the Colville Supreme Court.</a:t>
            </a:r>
          </a:p>
          <a:p>
            <a:r>
              <a:rPr lang="en-US" sz="2400" dirty="0" smtClean="0"/>
              <a:t>Supreme Court chides the Trial Court that it must treat both sides fairly and not grant continuances where the defendant had not actually requested one.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400" b="1" dirty="0"/>
              <a:t>A judge is to conduct hearing objectively and fairly. This includes conducting the hearing </a:t>
            </a:r>
            <a:r>
              <a:rPr lang="en-US" sz="2400" b="1" dirty="0" smtClean="0"/>
              <a:t>without looking </a:t>
            </a:r>
            <a:r>
              <a:rPr lang="en-US" sz="2400" b="1" dirty="0"/>
              <a:t>like she is taking one side or the other. Even if the judge hasn't taken one side or the other, if </a:t>
            </a:r>
            <a:r>
              <a:rPr lang="en-US" sz="2400" b="1" dirty="0" smtClean="0"/>
              <a:t>it looks </a:t>
            </a:r>
            <a:r>
              <a:rPr lang="en-US" sz="2400" b="1" dirty="0"/>
              <a:t>like she is, this violated procedural due process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6285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Evans v. Shoshone Bannock Tribes</a:t>
            </a:r>
            <a:r>
              <a:rPr lang="en-US" dirty="0" smtClean="0"/>
              <a:t>, 13-35003 (9</a:t>
            </a:r>
            <a:r>
              <a:rPr lang="en-US" baseline="30000" dirty="0" smtClean="0"/>
              <a:t>th</a:t>
            </a:r>
            <a:r>
              <a:rPr lang="en-US" dirty="0" smtClean="0"/>
              <a:t> Cir. 12/05/2013)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Evans, a non-Indian on his own fee land, was constructing a single-family residence.  Land is within the Fort Hall Indian Reservation.</a:t>
            </a:r>
          </a:p>
          <a:p>
            <a:r>
              <a:rPr lang="en-US" sz="2400" dirty="0" smtClean="0"/>
              <a:t>The Tribe’s Land Use Commission ordered him to stop and eventually sued him in Tribal Court.</a:t>
            </a:r>
          </a:p>
          <a:p>
            <a:r>
              <a:rPr lang="en-US" sz="2400" dirty="0" smtClean="0"/>
              <a:t>Evans filed suit in federal court; Tribe claimed Evans had to exhaust in Tribal Court first.</a:t>
            </a:r>
          </a:p>
          <a:p>
            <a:r>
              <a:rPr lang="en-US" sz="2400" dirty="0" smtClean="0"/>
              <a:t>The District Court ruled with the Tribe; the Ninth Circuit reversed.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560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Evans v. Shoshone Bannock Tribes</a:t>
            </a:r>
            <a:r>
              <a:rPr lang="en-US" dirty="0"/>
              <a:t>, 13-35003 (9</a:t>
            </a:r>
            <a:r>
              <a:rPr lang="en-US" baseline="30000" dirty="0"/>
              <a:t>th</a:t>
            </a:r>
            <a:r>
              <a:rPr lang="en-US" dirty="0"/>
              <a:t> Cir. 12/05/2013)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1100"/>
            <a:ext cx="9613861" cy="42564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Tribe argued that it had authority to zone non-Indian land pursuant to </a:t>
            </a:r>
            <a:r>
              <a:rPr lang="en-US" sz="2400" i="1" dirty="0" smtClean="0"/>
              <a:t>Brendale</a:t>
            </a:r>
            <a:r>
              <a:rPr lang="en-US" sz="2400" dirty="0" smtClean="0"/>
              <a:t>.  Ninth Circuit disagreed because Evans’ land was in a relatively open part of the reservation near a municipal airport; very different than facts in </a:t>
            </a:r>
            <a:r>
              <a:rPr lang="en-US" sz="2400" i="1" dirty="0" smtClean="0"/>
              <a:t>Brendale.</a:t>
            </a:r>
          </a:p>
          <a:p>
            <a:endParaRPr lang="en-US" sz="2400" i="1" dirty="0" smtClean="0"/>
          </a:p>
          <a:p>
            <a:r>
              <a:rPr lang="en-US" sz="2400" dirty="0" smtClean="0"/>
              <a:t>Next, the Tribe argued that under the second </a:t>
            </a:r>
            <a:r>
              <a:rPr lang="en-US" sz="2400" i="1" dirty="0" smtClean="0"/>
              <a:t>Montana</a:t>
            </a:r>
            <a:r>
              <a:rPr lang="en-US" sz="2400" dirty="0" smtClean="0"/>
              <a:t> exception that Evans’ activity “threatens </a:t>
            </a:r>
            <a:r>
              <a:rPr lang="en-US" sz="2400" dirty="0"/>
              <a:t>or has some direct effect on the political integrity, the </a:t>
            </a:r>
            <a:r>
              <a:rPr lang="en-US" sz="2400" dirty="0" smtClean="0"/>
              <a:t>economic security</a:t>
            </a:r>
            <a:r>
              <a:rPr lang="en-US" sz="2400" dirty="0"/>
              <a:t>, or the health or welfare of the </a:t>
            </a:r>
            <a:r>
              <a:rPr lang="en-US" sz="2400" dirty="0" smtClean="0"/>
              <a:t>tribe.”</a:t>
            </a:r>
          </a:p>
        </p:txBody>
      </p:sp>
    </p:spTree>
    <p:extLst>
      <p:ext uri="{BB962C8B-B14F-4D97-AF65-F5344CB8AC3E}">
        <p14:creationId xmlns:p14="http://schemas.microsoft.com/office/powerpoint/2010/main" val="323206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Evans v. Shoshone Bannock Tribes</a:t>
            </a:r>
            <a:r>
              <a:rPr lang="en-US" dirty="0"/>
              <a:t>, 13-35003 (9</a:t>
            </a:r>
            <a:r>
              <a:rPr lang="en-US" baseline="30000" dirty="0"/>
              <a:t>th</a:t>
            </a:r>
            <a:r>
              <a:rPr lang="en-US" dirty="0"/>
              <a:t> Cir. 12/05/2013)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allegations: 1) Ground water contamination; 2) improper disposal of debris; 3) increased risk of fire.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Court said that some harm is not enough; the activity must “imperil the subsistence” of the tribal community. </a:t>
            </a:r>
            <a:r>
              <a:rPr lang="en-US" sz="2400" i="1" dirty="0" smtClean="0"/>
              <a:t>Plains Commerce</a:t>
            </a:r>
            <a:r>
              <a:rPr lang="en-US" sz="2400" dirty="0"/>
              <a:t>, 554 U.S. at 341 (quoting </a:t>
            </a:r>
            <a:r>
              <a:rPr lang="en-US" sz="2400" i="1" dirty="0"/>
              <a:t>Montana</a:t>
            </a:r>
            <a:r>
              <a:rPr lang="en-US" sz="2400" dirty="0"/>
              <a:t>, 450 U.S. at 566)).</a:t>
            </a:r>
          </a:p>
        </p:txBody>
      </p:sp>
    </p:spTree>
    <p:extLst>
      <p:ext uri="{BB962C8B-B14F-4D97-AF65-F5344CB8AC3E}">
        <p14:creationId xmlns:p14="http://schemas.microsoft.com/office/powerpoint/2010/main" val="1351042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Fort Yates Public School District #4 v. Murphy</a:t>
            </a:r>
            <a:r>
              <a:rPr lang="en-US" dirty="0" smtClean="0"/>
              <a:t>, 1:12-cv-135 (D.N.D. 02/04/2014)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School District, Tribe and State entered Joint Powers agreement under which two school boards—state and tribal—operate elementary, junior high and high schools.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CMB and AK were in a fight (or AK “attacked” CMB).  AK suspended for 10 days and CMB obtained tribal court restraining order against AK.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2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Fort Yates Public School District #4 v. Murphy</a:t>
            </a:r>
            <a:r>
              <a:rPr lang="en-US" dirty="0"/>
              <a:t>, 1:12-cv-135 (D.N.D. 02/04/2014)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AK violated restraining order several months later.  AK suspended again for 10 days.</a:t>
            </a:r>
          </a:p>
          <a:p>
            <a:endParaRPr lang="en-US" sz="2800" dirty="0"/>
          </a:p>
          <a:p>
            <a:r>
              <a:rPr lang="en-US" sz="2800" dirty="0" smtClean="0"/>
              <a:t>CMB’s mother, Murphy, filed suit in Tribal Court against the School District alleging 1) breach of duty to provide a safe learning environment; 2) negligent training/hiring; and 3) failure to respect a tribal court restraining order.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1629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Fort Yates Public School District #4 v. Murphy</a:t>
            </a:r>
            <a:r>
              <a:rPr lang="en-US" dirty="0"/>
              <a:t>, 1:12-cv-135 (D.N.D. 02/04/2014)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School District filed suit in federal court seeking 1) declaration that tribal court doesn’t have jurisdiction and 2) injunction stopping tribal court from proceeding.</a:t>
            </a:r>
          </a:p>
          <a:p>
            <a:endParaRPr lang="en-US" sz="2800" dirty="0"/>
          </a:p>
          <a:p>
            <a:r>
              <a:rPr lang="en-US" sz="2800" dirty="0" smtClean="0"/>
              <a:t>District Court ruled in favor of Murphy.  </a:t>
            </a:r>
            <a:r>
              <a:rPr lang="en-US" sz="2800" i="1" dirty="0" smtClean="0"/>
              <a:t>Montana</a:t>
            </a:r>
            <a:r>
              <a:rPr lang="en-US" sz="2800" dirty="0" smtClean="0"/>
              <a:t> does not apply.  Allegations arose on tribal lands + the Joint Powers agreement represents a consensual agreement under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i="1" dirty="0" smtClean="0"/>
              <a:t>Montana</a:t>
            </a:r>
            <a:r>
              <a:rPr lang="en-US" sz="2800" dirty="0" smtClean="0"/>
              <a:t> exception.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9950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Fort Yates Public School District #4 v. Murphy</a:t>
            </a:r>
            <a:r>
              <a:rPr lang="en-US" dirty="0"/>
              <a:t>, 1:12-cv-135 (D.N.D. 02/04/2014)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31559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400" b="1" dirty="0"/>
              <a:t>The Court shares the tribal </a:t>
            </a:r>
            <a:r>
              <a:rPr lang="en-US" sz="2400" b="1" dirty="0" smtClean="0"/>
              <a:t>court's concern </a:t>
            </a:r>
            <a:r>
              <a:rPr lang="en-US" sz="2400" b="1" dirty="0"/>
              <a:t>that if the tribal court lacks jurisdiction over civil claims such as these, tribal members may be </a:t>
            </a:r>
            <a:r>
              <a:rPr lang="en-US" sz="2400" b="1" dirty="0" smtClean="0"/>
              <a:t>left without </a:t>
            </a:r>
            <a:r>
              <a:rPr lang="en-US" sz="2400" b="1" dirty="0"/>
              <a:t>recourse against non-Indian entities that operate on the reservation when they have </a:t>
            </a:r>
            <a:r>
              <a:rPr lang="en-US" sz="2400" b="1" dirty="0" smtClean="0"/>
              <a:t>legitimate grievances.</a:t>
            </a:r>
          </a:p>
          <a:p>
            <a:endParaRPr lang="en-US" b="1" dirty="0" smtClean="0"/>
          </a:p>
          <a:p>
            <a:pPr marL="457200" lvl="1" indent="0">
              <a:buNone/>
            </a:pPr>
            <a:r>
              <a:rPr lang="en-US" sz="2400" b="1" dirty="0" smtClean="0"/>
              <a:t>The </a:t>
            </a:r>
            <a:r>
              <a:rPr lang="en-US" sz="2400" b="1" dirty="0"/>
              <a:t>tribal court ought to be afforded the </a:t>
            </a:r>
            <a:r>
              <a:rPr lang="en-US" sz="2400" b="1" dirty="0" smtClean="0"/>
              <a:t>opportunity and </a:t>
            </a:r>
            <a:r>
              <a:rPr lang="en-US" sz="2400" b="1" dirty="0"/>
              <a:t>tasked with the responsibility of adjudicating civil problems involving its tribal members against </a:t>
            </a:r>
            <a:r>
              <a:rPr lang="en-US" sz="2400" b="1" dirty="0" smtClean="0"/>
              <a:t>the School </a:t>
            </a:r>
            <a:r>
              <a:rPr lang="en-US" sz="2400" b="1" dirty="0"/>
              <a:t>District who has entered into a contractual arrangement to collaboratively operate schools on </a:t>
            </a:r>
            <a:r>
              <a:rPr lang="en-US" sz="2400" b="1" dirty="0" smtClean="0"/>
              <a:t>tribal trust </a:t>
            </a:r>
            <a:r>
              <a:rPr lang="en-US" sz="2400" b="1" dirty="0"/>
              <a:t>land.</a:t>
            </a:r>
          </a:p>
        </p:txBody>
      </p:sp>
    </p:spTree>
    <p:extLst>
      <p:ext uri="{BB962C8B-B14F-4D97-AF65-F5344CB8AC3E}">
        <p14:creationId xmlns:p14="http://schemas.microsoft.com/office/powerpoint/2010/main" val="169417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Stifel Nicolaus v. Lac Courte Oreilles Band,</a:t>
            </a:r>
            <a:r>
              <a:rPr lang="en-US" dirty="0" smtClean="0"/>
              <a:t> 13-CV-121 (6-19-14)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LCO Band had issued and sold bonds in 2006 for ~ $31M.  Used for various projects including refinancing 2003 bonds.</a:t>
            </a:r>
          </a:p>
          <a:p>
            <a:r>
              <a:rPr lang="en-US" sz="2400" dirty="0" smtClean="0"/>
              <a:t>It eventually came to light that Stifel allegedly breached a fiduciary responsibility with respect to how the bond transactions were structured and carried out. </a:t>
            </a:r>
          </a:p>
          <a:p>
            <a:r>
              <a:rPr lang="en-US" sz="2400" dirty="0" smtClean="0"/>
              <a:t>The Band sued Stifel in LCO Tribal Court.</a:t>
            </a:r>
          </a:p>
          <a:p>
            <a:r>
              <a:rPr lang="en-US" sz="2400" dirty="0" smtClean="0"/>
              <a:t>Stifel</a:t>
            </a:r>
            <a:r>
              <a:rPr lang="en-US" sz="2400" dirty="0"/>
              <a:t> </a:t>
            </a:r>
            <a:r>
              <a:rPr lang="en-US" sz="2400" dirty="0" smtClean="0"/>
              <a:t>then sued in federal court, Western District of Wisconsin.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4207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Fort Yates Public School District #4 v. Murphy</a:t>
            </a:r>
            <a:r>
              <a:rPr lang="en-US" dirty="0"/>
              <a:t>, 1:12-cv-135 (D.N.D. 02/04/2014)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Even if </a:t>
            </a:r>
            <a:r>
              <a:rPr lang="en-US" sz="2800" i="1" dirty="0" smtClean="0"/>
              <a:t>Montana</a:t>
            </a:r>
            <a:r>
              <a:rPr lang="en-US" sz="2800" dirty="0" smtClean="0"/>
              <a:t> applied, the Court would still rule that the Tribal Court has jurisdiction as Joint Powers Agreement is a consensual relationship and the causes of action are related to the nature of the relationship.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168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Las Vegas Paiute Tribe v. Phebus, </a:t>
            </a:r>
            <a:r>
              <a:rPr lang="en-US" dirty="0" smtClean="0"/>
              <a:t>2:13-cv-02000-RCJ-CWH, (D.NV. March 24, 2014)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014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Christopher Phebus </a:t>
            </a:r>
            <a:r>
              <a:rPr lang="en-US" sz="2800" dirty="0" smtClean="0"/>
              <a:t>disenrolled</a:t>
            </a:r>
            <a:r>
              <a:rPr lang="en-US" sz="2800" dirty="0" smtClean="0"/>
              <a:t> in 1999 from the Tribe. Since 1999 prosecuted in Paiute Tribal Court for various crimes.</a:t>
            </a:r>
          </a:p>
          <a:p>
            <a:r>
              <a:rPr lang="en-US" sz="2800" dirty="0" smtClean="0"/>
              <a:t>Phebus appealed one of the convictions and the Tribal appellate court ruled that the tribal trial court did not have jurisdiction over Phebus.</a:t>
            </a:r>
          </a:p>
          <a:p>
            <a:r>
              <a:rPr lang="en-US" sz="2800" dirty="0" smtClean="0"/>
              <a:t>The Tribe then filed a declaratory action in federal court seeking ruling that it did have criminal jurisdiction over Phebus.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4645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Las Vegas Paiute Tribe v. Phebus, </a:t>
            </a:r>
            <a:r>
              <a:rPr lang="en-US" dirty="0"/>
              <a:t>2:13-cv-02000-RCJ-CWH, (D.NV. March 24,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District Court agreed that Phebus’ disenrollment created legal issues with respect to the Tribe’s claim of criminal jurisdiction over him.</a:t>
            </a:r>
          </a:p>
          <a:p>
            <a:endParaRPr lang="en-US" sz="2800" dirty="0" smtClean="0"/>
          </a:p>
          <a:p>
            <a:r>
              <a:rPr lang="en-US" sz="2800" dirty="0" smtClean="0"/>
              <a:t>Federal law (statutes, </a:t>
            </a:r>
            <a:r>
              <a:rPr lang="en-US" sz="2800" i="1" dirty="0" smtClean="0"/>
              <a:t>Duro, Lara</a:t>
            </a:r>
            <a:r>
              <a:rPr lang="en-US" sz="2800" dirty="0" smtClean="0"/>
              <a:t>, etc.) is based on </a:t>
            </a:r>
            <a:r>
              <a:rPr lang="en-US" sz="2800" i="1" dirty="0" smtClean="0"/>
              <a:t>political affiliation.</a:t>
            </a:r>
            <a:r>
              <a:rPr lang="en-US" sz="2800" dirty="0" smtClean="0"/>
              <a:t>  If race (being Indian) is issue, then equal protection problems.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006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Las Vegas Paiute Tribe v. Phebus, </a:t>
            </a:r>
            <a:r>
              <a:rPr lang="en-US" dirty="0"/>
              <a:t>2:13-cv-02000-RCJ-CWH, (D.NV. March 24,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District Court found that in order to exercise jurisdiction in a criminal matter against Phebus, an element of the crime includes showing that he is Indian.</a:t>
            </a:r>
          </a:p>
          <a:p>
            <a:endParaRPr lang="en-US" sz="2800" dirty="0" smtClean="0"/>
          </a:p>
          <a:p>
            <a:r>
              <a:rPr lang="en-US" sz="2800" dirty="0" smtClean="0"/>
              <a:t>Therefore, the tribal trial court must find beyond a reasonable doubt that Phebus is Indian.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336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664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Lightfoot v. Jewell et al., </a:t>
            </a:r>
            <a:r>
              <a:rPr lang="en-US" dirty="0" smtClean="0"/>
              <a:t>13-2985 (D. Minn)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720"/>
            <a:ext cx="8596668" cy="459864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Competing jurisdiction case. </a:t>
            </a:r>
          </a:p>
          <a:p>
            <a:r>
              <a:rPr lang="en-US" sz="2400" dirty="0" smtClean="0"/>
              <a:t>Sheryl Lightfoot, KB member and Ken Thomas, Shakopee Sioux member, both filed for divorce in separate courts.</a:t>
            </a:r>
          </a:p>
          <a:p>
            <a:r>
              <a:rPr lang="en-US" sz="2400" dirty="0" smtClean="0"/>
              <a:t>Lightfoot filed in Canada; Thomas in the SMSC Tribal Court.</a:t>
            </a:r>
          </a:p>
          <a:p>
            <a:r>
              <a:rPr lang="en-US" sz="2400" dirty="0" smtClean="0"/>
              <a:t>Lightfoot then filed in federal court for a preliminary injunction against the Tribal Court to stop its proceedings.</a:t>
            </a:r>
          </a:p>
          <a:p>
            <a:r>
              <a:rPr lang="en-US" sz="2400" dirty="0" smtClean="0"/>
              <a:t>Lightfoot alleged that the domestic relations code violated PL 280.</a:t>
            </a:r>
          </a:p>
          <a:p>
            <a:r>
              <a:rPr lang="en-US" sz="2400" dirty="0" smtClean="0"/>
              <a:t>Lightfoot noted that under tribal law, Thomas’ $64,000/mo tribal income would be considered non-marital property.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4896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Lightfoot v. Jewell et al., </a:t>
            </a:r>
            <a:r>
              <a:rPr lang="en-US" dirty="0"/>
              <a:t>13-2985 (D. Minn)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6024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Court denied the request for injunction in December, 2013.</a:t>
            </a:r>
          </a:p>
          <a:p>
            <a:endParaRPr lang="en-US" sz="2400" dirty="0"/>
          </a:p>
          <a:p>
            <a:r>
              <a:rPr lang="en-US" sz="2400" dirty="0" smtClean="0"/>
              <a:t>Letter to Court on September </a:t>
            </a:r>
            <a:r>
              <a:rPr lang="en-US" sz="2400" dirty="0" smtClean="0"/>
              <a:t>8, 2014:</a:t>
            </a:r>
            <a:endParaRPr lang="en-US" sz="2400" dirty="0" smtClean="0"/>
          </a:p>
          <a:p>
            <a:pPr lvl="1"/>
            <a:r>
              <a:rPr lang="en-US" sz="2400" dirty="0" smtClean="0"/>
              <a:t>Tribal Court and Canadian judge held a joint motion hearing.</a:t>
            </a:r>
          </a:p>
          <a:p>
            <a:pPr lvl="1"/>
            <a:r>
              <a:rPr lang="en-US" sz="2400" dirty="0" smtClean="0"/>
              <a:t>Both judges agreed to bifurcate the proceedings.</a:t>
            </a:r>
          </a:p>
          <a:p>
            <a:pPr lvl="1"/>
            <a:r>
              <a:rPr lang="en-US" sz="2400" dirty="0" smtClean="0"/>
              <a:t>Custody and parenting time issues will go forth in British Columbia; spousal support, property division, and the end of the marital relationship issues will go forward in tribal court.</a:t>
            </a:r>
          </a:p>
          <a:p>
            <a:pPr lvl="1"/>
            <a:r>
              <a:rPr lang="en-US" sz="2400" dirty="0" smtClean="0"/>
              <a:t>Parties then reached agreement on child custody issues.</a:t>
            </a:r>
          </a:p>
          <a:p>
            <a:pPr lvl="1"/>
            <a:r>
              <a:rPr lang="en-US" sz="2400" dirty="0" smtClean="0"/>
              <a:t>Litigating spousal support and property.  Two-day trial in October.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25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Time permitting: Wisconsin Safe Haven and ICWA / </a:t>
            </a:r>
            <a:r>
              <a:rPr lang="en-US" sz="2800" dirty="0" smtClean="0"/>
              <a:t>WICWA</a:t>
            </a:r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docs.legis.wisconsin.gov/misc/lc/study/2014/1198</a:t>
            </a:r>
            <a:endParaRPr lang="en-US" sz="2800" dirty="0" smtClean="0"/>
          </a:p>
          <a:p>
            <a:r>
              <a:rPr lang="en-US" sz="2800" dirty="0" smtClean="0"/>
              <a:t>Memo No. 2 “The Safe Haven Law and the Indian Child Welfare Act” (October 9, 2014).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0935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Attorney Paul Stenzel</a:t>
            </a:r>
          </a:p>
          <a:p>
            <a:pPr marL="0" indent="0" algn="ctr">
              <a:buNone/>
            </a:pPr>
            <a:r>
              <a:rPr lang="en-US" sz="4000" b="1" dirty="0" smtClean="0"/>
              <a:t>www.paulstenzel.com</a:t>
            </a:r>
          </a:p>
          <a:p>
            <a:pPr marL="0" indent="0" algn="ctr">
              <a:buNone/>
            </a:pPr>
            <a:r>
              <a:rPr lang="en-US" sz="4000" b="1" dirty="0" smtClean="0"/>
              <a:t>414-534-5376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2735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Stifel Nicolaus v. Lac Courte Oreilles Band,</a:t>
            </a:r>
            <a:r>
              <a:rPr lang="en-US" dirty="0"/>
              <a:t> 13-CV-121 (6-19-14)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Bond Purchase Agreement executed between Stifel and the Band contained language in which the Band expressly consented to jurisdiction in federal court with state court as a back up.</a:t>
            </a:r>
          </a:p>
          <a:p>
            <a:r>
              <a:rPr lang="en-US" sz="2400" dirty="0" smtClean="0"/>
              <a:t>The BPA also contained language that the parties agreed that the transaction did not take place on the LCO Reservation.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60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Stifel Nicolaus v. Lac Courte Oreilles Band,</a:t>
            </a:r>
            <a:r>
              <a:rPr lang="en-US" dirty="0"/>
              <a:t> 13-CV-121 (6-19-14)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Court ruled that Stifel must litigate in Tribal Court first.</a:t>
            </a:r>
          </a:p>
          <a:p>
            <a:r>
              <a:rPr lang="en-US" sz="2400" dirty="0" smtClean="0"/>
              <a:t>First </a:t>
            </a:r>
            <a:r>
              <a:rPr lang="en-US" sz="2400" i="1" dirty="0" smtClean="0"/>
              <a:t>Montana</a:t>
            </a:r>
            <a:r>
              <a:rPr lang="en-US" sz="2400" dirty="0" smtClean="0"/>
              <a:t> exception applied – consensual relationship</a:t>
            </a:r>
          </a:p>
          <a:p>
            <a:r>
              <a:rPr lang="en-US" sz="2400" dirty="0" smtClean="0"/>
              <a:t>Language about situs of transaction not dispositive.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275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Harris v. Lake of the Torches, </a:t>
            </a:r>
            <a:r>
              <a:rPr lang="en-US" dirty="0" smtClean="0"/>
              <a:t>14 AP 1692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Benjamin Harris worked at LDF Lake of the Torches Casino</a:t>
            </a:r>
          </a:p>
          <a:p>
            <a:r>
              <a:rPr lang="en-US" sz="2400" dirty="0" smtClean="0"/>
              <a:t>Injured thumb badly in kitchen.</a:t>
            </a:r>
          </a:p>
          <a:p>
            <a:r>
              <a:rPr lang="en-US" sz="2400" dirty="0" smtClean="0"/>
              <a:t>Some treatment; separated employment.</a:t>
            </a:r>
          </a:p>
          <a:p>
            <a:r>
              <a:rPr lang="en-US" sz="2400" dirty="0" smtClean="0"/>
              <a:t>Sued in state court for workers compensation benefits</a:t>
            </a:r>
          </a:p>
          <a:p>
            <a:r>
              <a:rPr lang="en-US" sz="2400" dirty="0" smtClean="0"/>
              <a:t>Case transferred to tribal court</a:t>
            </a:r>
          </a:p>
          <a:p>
            <a:r>
              <a:rPr lang="en-US" sz="2400" dirty="0" smtClean="0"/>
              <a:t>Trial held in tribal court.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295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Harris v. Lake of the Torches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trial, no decision from the trial court for 11 months.</a:t>
            </a:r>
          </a:p>
          <a:p>
            <a:r>
              <a:rPr lang="en-US" sz="2400" dirty="0" smtClean="0"/>
              <a:t>Mr. Harris seeks to have the case returned to state court.</a:t>
            </a:r>
          </a:p>
          <a:p>
            <a:r>
              <a:rPr lang="en-US" sz="2400" dirty="0" smtClean="0"/>
              <a:t>State court judge grants motion to return to state court.</a:t>
            </a:r>
          </a:p>
          <a:p>
            <a:r>
              <a:rPr lang="en-US" sz="2400" dirty="0" smtClean="0"/>
              <a:t>Issues decision in favor of Mr. Harris based on record from tribal trial court.</a:t>
            </a:r>
          </a:p>
          <a:p>
            <a:r>
              <a:rPr lang="en-US" sz="2400" dirty="0" smtClean="0"/>
              <a:t>Tribe then moves for dismissal based on sovereign immunity.</a:t>
            </a:r>
          </a:p>
          <a:p>
            <a:r>
              <a:rPr lang="en-US" sz="2400" dirty="0" smtClean="0"/>
              <a:t>State trial court grants the motion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145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Harris v. Lake of the Torches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Issues:</a:t>
            </a:r>
          </a:p>
          <a:p>
            <a:r>
              <a:rPr lang="en-US" sz="2400" dirty="0" smtClean="0"/>
              <a:t>Length of time for trial tribal court decision</a:t>
            </a:r>
          </a:p>
          <a:p>
            <a:r>
              <a:rPr lang="en-US" sz="2400" dirty="0" smtClean="0"/>
              <a:t>Sovereign immunity</a:t>
            </a:r>
          </a:p>
          <a:p>
            <a:r>
              <a:rPr lang="en-US" sz="2400" dirty="0" smtClean="0"/>
              <a:t>801.54 application – twice</a:t>
            </a:r>
          </a:p>
        </p:txBody>
      </p:sp>
    </p:spTree>
    <p:extLst>
      <p:ext uri="{BB962C8B-B14F-4D97-AF65-F5344CB8AC3E}">
        <p14:creationId xmlns:p14="http://schemas.microsoft.com/office/powerpoint/2010/main" val="28575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Jackson v. Payday Financial,</a:t>
            </a:r>
            <a:r>
              <a:rPr lang="en-US" dirty="0" smtClean="0"/>
              <a:t> No. 12-2617, (7</a:t>
            </a:r>
            <a:r>
              <a:rPr lang="en-US" baseline="30000" dirty="0" smtClean="0"/>
              <a:t>th</a:t>
            </a:r>
            <a:r>
              <a:rPr lang="en-US" dirty="0" smtClean="0"/>
              <a:t> Cir., Aug. 22, 2014).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Defendant Payday Financial offers loans over the Internet; short-term high interest.</a:t>
            </a:r>
          </a:p>
          <a:p>
            <a:r>
              <a:rPr lang="en-US" sz="2800" dirty="0" smtClean="0"/>
              <a:t>Plaintiffs want out of the agreement.  </a:t>
            </a:r>
          </a:p>
          <a:p>
            <a:r>
              <a:rPr lang="en-US" sz="2800" dirty="0" smtClean="0"/>
              <a:t>Sue in state court; Defendants remove to federal court.</a:t>
            </a:r>
          </a:p>
          <a:p>
            <a:r>
              <a:rPr lang="en-US" sz="2800" dirty="0" smtClean="0"/>
              <a:t>Two main issues:</a:t>
            </a:r>
          </a:p>
          <a:p>
            <a:pPr lvl="1"/>
            <a:r>
              <a:rPr lang="en-US" sz="2800" dirty="0" smtClean="0"/>
              <a:t>Validity of arbitration clause</a:t>
            </a:r>
          </a:p>
          <a:p>
            <a:pPr lvl="1"/>
            <a:r>
              <a:rPr lang="en-US" sz="2800" dirty="0" smtClean="0"/>
              <a:t>Validity of forum selection clause / Tribal court exhaustion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3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Jackson v. Payday Financial,</a:t>
            </a:r>
            <a:r>
              <a:rPr lang="en-US" dirty="0"/>
              <a:t> No. 12-2617, (7</a:t>
            </a:r>
            <a:r>
              <a:rPr lang="en-US" baseline="30000" dirty="0"/>
              <a:t>th</a:t>
            </a:r>
            <a:r>
              <a:rPr lang="en-US" dirty="0"/>
              <a:t> Cir., Aug. 22, 2014).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Arbitration </a:t>
            </a:r>
            <a:r>
              <a:rPr lang="en-US" sz="2400" dirty="0" smtClean="0"/>
              <a:t>clause held invalid:</a:t>
            </a:r>
          </a:p>
          <a:p>
            <a:pPr lvl="1"/>
            <a:r>
              <a:rPr lang="en-US" sz="2400" dirty="0" smtClean="0"/>
              <a:t>No arbitration rules on the Reservation</a:t>
            </a:r>
          </a:p>
          <a:p>
            <a:pPr lvl="1"/>
            <a:r>
              <a:rPr lang="en-US" sz="2400" dirty="0" smtClean="0"/>
              <a:t>Choice of arbitrator had no method</a:t>
            </a:r>
          </a:p>
          <a:p>
            <a:pPr lvl="1"/>
            <a:r>
              <a:rPr lang="en-US" sz="2400" dirty="0" smtClean="0"/>
              <a:t>Not substantively or procedurally sound</a:t>
            </a:r>
          </a:p>
          <a:p>
            <a:r>
              <a:rPr lang="en-US" sz="2400" dirty="0" smtClean="0"/>
              <a:t>Forum selection clause requiring litigation in Cheyenne River Sioux Court held invalid:</a:t>
            </a:r>
          </a:p>
          <a:p>
            <a:pPr lvl="1"/>
            <a:r>
              <a:rPr lang="en-US" sz="2400" dirty="0" smtClean="0"/>
              <a:t>No tribal court jurisdiction: no activity occurred on the Reservation.</a:t>
            </a:r>
          </a:p>
          <a:p>
            <a:pPr lvl="1"/>
            <a:r>
              <a:rPr lang="en-US" sz="2400" dirty="0" smtClean="0"/>
              <a:t>No “colorable” claim of jurisdiction</a:t>
            </a:r>
          </a:p>
        </p:txBody>
      </p:sp>
    </p:spTree>
    <p:extLst>
      <p:ext uri="{BB962C8B-B14F-4D97-AF65-F5344CB8AC3E}">
        <p14:creationId xmlns:p14="http://schemas.microsoft.com/office/powerpoint/2010/main" val="21346657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5757</TotalTime>
  <Words>1874</Words>
  <Application>Microsoft Office PowerPoint</Application>
  <PresentationFormat>Widescreen</PresentationFormat>
  <Paragraphs>157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 3</vt:lpstr>
      <vt:lpstr>Facet</vt:lpstr>
      <vt:lpstr>Case Law Update</vt:lpstr>
      <vt:lpstr>Stifel Nicolaus v. Lac Courte Oreilles Band, 13-CV-121 (6-19-14)</vt:lpstr>
      <vt:lpstr>Stifel Nicolaus v. Lac Courte Oreilles Band, 13-CV-121 (6-19-14)</vt:lpstr>
      <vt:lpstr>Stifel Nicolaus v. Lac Courte Oreilles Band, 13-CV-121 (6-19-14)</vt:lpstr>
      <vt:lpstr>Harris v. Lake of the Torches, 14 AP 1692</vt:lpstr>
      <vt:lpstr>Harris v. Lake of the Torches</vt:lpstr>
      <vt:lpstr>Harris v. Lake of the Torches</vt:lpstr>
      <vt:lpstr>Jackson v. Payday Financial, No. 12-2617, (7th Cir., Aug. 22, 2014).</vt:lpstr>
      <vt:lpstr>Jackson v. Payday Financial, No. 12-2617, (7th Cir., Aug. 22, 2014).</vt:lpstr>
      <vt:lpstr>Jackson v. Payday Financial, No. 12-2617, (7th Cir., Aug. 22, 2014).</vt:lpstr>
      <vt:lpstr>Colville Indian Housing Authority v. Edwards, 6 CTCR 12 (Colville Confederated 3/11/2014)</vt:lpstr>
      <vt:lpstr>Colville Indian Housing Authority v. Edwards, 6 CTCR 12 (Colville Confederated 3/11/2014)</vt:lpstr>
      <vt:lpstr>Evans v. Shoshone Bannock Tribes, 13-35003 (9th Cir. 12/05/2013)</vt:lpstr>
      <vt:lpstr>Evans v. Shoshone Bannock Tribes, 13-35003 (9th Cir. 12/05/2013)</vt:lpstr>
      <vt:lpstr>Evans v. Shoshone Bannock Tribes, 13-35003 (9th Cir. 12/05/2013)</vt:lpstr>
      <vt:lpstr>Fort Yates Public School District #4 v. Murphy, 1:12-cv-135 (D.N.D. 02/04/2014) </vt:lpstr>
      <vt:lpstr>Fort Yates Public School District #4 v. Murphy, 1:12-cv-135 (D.N.D. 02/04/2014) </vt:lpstr>
      <vt:lpstr>Fort Yates Public School District #4 v. Murphy, 1:12-cv-135 (D.N.D. 02/04/2014) </vt:lpstr>
      <vt:lpstr>Fort Yates Public School District #4 v. Murphy, 1:12-cv-135 (D.N.D. 02/04/2014) </vt:lpstr>
      <vt:lpstr>Fort Yates Public School District #4 v. Murphy, 1:12-cv-135 (D.N.D. 02/04/2014) </vt:lpstr>
      <vt:lpstr>Las Vegas Paiute Tribe v. Phebus, 2:13-cv-02000-RCJ-CWH, (D.NV. March 24, 2014)</vt:lpstr>
      <vt:lpstr>Las Vegas Paiute Tribe v. Phebus, 2:13-cv-02000-RCJ-CWH, (D.NV. March 24, 2014)</vt:lpstr>
      <vt:lpstr>Las Vegas Paiute Tribe v. Phebus, 2:13-cv-02000-RCJ-CWH, (D.NV. March 24, 2014)</vt:lpstr>
      <vt:lpstr>Lightfoot v. Jewell et al., 13-2985 (D. Minn)</vt:lpstr>
      <vt:lpstr>Lightfoot v. Jewell et al., 13-2985 (D. Minn)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Law Update</dc:title>
  <dc:creator>Paul Stenzel</dc:creator>
  <cp:lastModifiedBy>Paul Stenzel</cp:lastModifiedBy>
  <cp:revision>39</cp:revision>
  <cp:lastPrinted>2015-04-28T18:30:40Z</cp:lastPrinted>
  <dcterms:created xsi:type="dcterms:W3CDTF">2014-09-30T19:44:01Z</dcterms:created>
  <dcterms:modified xsi:type="dcterms:W3CDTF">2015-04-28T18:42:59Z</dcterms:modified>
</cp:coreProperties>
</file>