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53" r:id="rId1"/>
  </p:sldMasterIdLst>
  <p:notesMasterIdLst>
    <p:notesMasterId r:id="rId29"/>
  </p:notesMasterIdLst>
  <p:handoutMasterIdLst>
    <p:handoutMasterId r:id="rId30"/>
  </p:handoutMasterIdLst>
  <p:sldIdLst>
    <p:sldId id="256" r:id="rId2"/>
    <p:sldId id="283" r:id="rId3"/>
    <p:sldId id="284" r:id="rId4"/>
    <p:sldId id="285" r:id="rId5"/>
    <p:sldId id="286" r:id="rId6"/>
    <p:sldId id="287" r:id="rId7"/>
    <p:sldId id="288" r:id="rId8"/>
    <p:sldId id="280" r:id="rId9"/>
    <p:sldId id="281" r:id="rId10"/>
    <p:sldId id="282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74" r:id="rId22"/>
    <p:sldId id="275" r:id="rId23"/>
    <p:sldId id="276" r:id="rId24"/>
    <p:sldId id="277" r:id="rId25"/>
    <p:sldId id="278" r:id="rId26"/>
    <p:sldId id="289" r:id="rId27"/>
    <p:sldId id="290" r:id="rId28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32" autoAdjust="0"/>
    <p:restoredTop sz="94660"/>
  </p:normalViewPr>
  <p:slideViewPr>
    <p:cSldViewPr snapToGrid="0">
      <p:cViewPr varScale="1">
        <p:scale>
          <a:sx n="94" d="100"/>
          <a:sy n="94" d="100"/>
        </p:scale>
        <p:origin x="1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20196A-8E65-4D0B-B61B-DC77D02BAFE1}" type="datetimeFigureOut">
              <a:rPr lang="en-US" smtClean="0"/>
              <a:t>4/28/2015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D6BF0C-1DAB-49B9-BBAB-8F4232A6D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4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BB41818-A8C4-47B1-AF43-22519FAA6F0C}" type="datetimeFigureOut">
              <a:rPr lang="en-US" smtClean="0"/>
              <a:t>4/28/2015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30F8495-C683-494C-95C8-80641B662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474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F8495-C683-494C-95C8-80641B6624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1879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F8495-C683-494C-95C8-80641B6624F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1380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F8495-C683-494C-95C8-80641B6624F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289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F8495-C683-494C-95C8-80641B6624F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1363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F8495-C683-494C-95C8-80641B6624F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2621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F8495-C683-494C-95C8-80641B6624F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8687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F8495-C683-494C-95C8-80641B6624F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066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F8495-C683-494C-95C8-80641B6624F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7270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F8495-C683-494C-95C8-80641B6624F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7961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F8495-C683-494C-95C8-80641B6624F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0206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F8495-C683-494C-95C8-80641B6624F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7564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F8495-C683-494C-95C8-80641B6624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7408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F8495-C683-494C-95C8-80641B6624F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7916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F8495-C683-494C-95C8-80641B6624F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82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F8495-C683-494C-95C8-80641B6624F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65878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F8495-C683-494C-95C8-80641B6624F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84980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F8495-C683-494C-95C8-80641B6624F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31871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F8495-C683-494C-95C8-80641B6624F5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1587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F8495-C683-494C-95C8-80641B6624F5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13814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F8495-C683-494C-95C8-80641B6624F5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7764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F8495-C683-494C-95C8-80641B6624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5050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F8495-C683-494C-95C8-80641B6624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6878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F8495-C683-494C-95C8-80641B6624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215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F8495-C683-494C-95C8-80641B6624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187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F8495-C683-494C-95C8-80641B6624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5529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F8495-C683-494C-95C8-80641B6624F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9605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F8495-C683-494C-95C8-80641B6624F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196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8BB37-67E1-420F-B488-3DE93FA3DF1F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379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EAB5F-78EB-45CA-9E26-D1BAA0AA6EEC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43083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EAB5F-78EB-45CA-9E26-D1BAA0AA6EEC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636252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EAB5F-78EB-45CA-9E26-D1BAA0AA6EEC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33313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EAB5F-78EB-45CA-9E26-D1BAA0AA6EEC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5079106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EAB5F-78EB-45CA-9E26-D1BAA0AA6EEC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33515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6382-B15D-466F-9E7D-0603461872B7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820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72AE-FC7B-40BA-8844-0693A2434617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28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8EC8D-9508-4A2C-8FBC-4C089BA52EE5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51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A1C89-C29A-4D79-B5A1-1F424905E9A1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331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CC248-0691-4AB1-BB8B-882D656FF160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328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54B09-E178-460F-B46D-023FA9745608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330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2E06-21B3-4A3D-A6C8-F0DFEB8AB04D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865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CC01-41FD-4607-B8B1-976991065B2D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564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740A7-C153-476A-BA27-5BE657EA7C21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51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6C2EC-F3EA-4AFE-88D7-51A6BBFDBA8B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813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EAB5F-78EB-45CA-9E26-D1BAA0AA6EEC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8383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56" r:id="rId3"/>
    <p:sldLayoutId id="2147483957" r:id="rId4"/>
    <p:sldLayoutId id="2147483958" r:id="rId5"/>
    <p:sldLayoutId id="2147483959" r:id="rId6"/>
    <p:sldLayoutId id="2147483960" r:id="rId7"/>
    <p:sldLayoutId id="2147483961" r:id="rId8"/>
    <p:sldLayoutId id="2147483962" r:id="rId9"/>
    <p:sldLayoutId id="2147483963" r:id="rId10"/>
    <p:sldLayoutId id="2147483964" r:id="rId11"/>
    <p:sldLayoutId id="2147483965" r:id="rId12"/>
    <p:sldLayoutId id="2147483966" r:id="rId13"/>
    <p:sldLayoutId id="2147483967" r:id="rId14"/>
    <p:sldLayoutId id="2147483968" r:id="rId15"/>
    <p:sldLayoutId id="214748396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legis.wisconsin.gov/misc/lc/study/2014/1198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Forest County Potawatomi Tribal Court Law Day</a:t>
            </a:r>
          </a:p>
          <a:p>
            <a:r>
              <a:rPr lang="en-US" dirty="0" smtClean="0"/>
              <a:t>April 30,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535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Jackson v. Payday Financial,</a:t>
            </a:r>
            <a:r>
              <a:rPr lang="en-US" dirty="0"/>
              <a:t> No. 12-2617, (7</a:t>
            </a:r>
            <a:r>
              <a:rPr lang="en-US" baseline="30000" dirty="0"/>
              <a:t>th</a:t>
            </a:r>
            <a:r>
              <a:rPr lang="en-US" dirty="0"/>
              <a:t> Cir., Aug. 22, 2014).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Take </a:t>
            </a:r>
            <a:r>
              <a:rPr lang="en-US" sz="2800" dirty="0" smtClean="0"/>
              <a:t>aways</a:t>
            </a:r>
            <a:r>
              <a:rPr lang="en-US" sz="2800" dirty="0" smtClean="0"/>
              <a:t>:</a:t>
            </a:r>
          </a:p>
          <a:p>
            <a:pPr lvl="1"/>
            <a:r>
              <a:rPr lang="en-US" sz="2800" dirty="0" smtClean="0"/>
              <a:t>Not great facts</a:t>
            </a:r>
          </a:p>
          <a:p>
            <a:pPr lvl="1"/>
            <a:r>
              <a:rPr lang="en-US" sz="2800" dirty="0" smtClean="0"/>
              <a:t>Defendant is an individual tribal member</a:t>
            </a:r>
          </a:p>
          <a:p>
            <a:pPr lvl="1"/>
            <a:r>
              <a:rPr lang="en-US" sz="2800" dirty="0" smtClean="0"/>
              <a:t>Development of laws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9435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i="1" dirty="0" smtClean="0"/>
              <a:t>Colville Indian Housing Authority v. Edwards</a:t>
            </a:r>
            <a:r>
              <a:rPr lang="en-US" sz="3200" dirty="0" smtClean="0"/>
              <a:t>, 6 CTCR 12 (Colville Confederated 3/11/2014)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 smtClean="0"/>
              <a:t>Colville Indian Housing Authority (CIHA) filed unlawful detainer action against Ms. Edwards.  (Essentially an eviction).</a:t>
            </a:r>
          </a:p>
          <a:p>
            <a:r>
              <a:rPr lang="en-US" sz="2400" dirty="0" smtClean="0"/>
              <a:t>Day of hearing a memo appears in the file from a third party that Ms. Edwards is incarcerated and wants a continuance.  Judge authorizes a continuance.</a:t>
            </a:r>
          </a:p>
          <a:p>
            <a:r>
              <a:rPr lang="en-US" sz="2400" dirty="0" smtClean="0"/>
              <a:t>Before the next date, the CIHA requests that Ms. Edwards appear by phone if she is still incarcerated.  Judge re-schedules again.</a:t>
            </a:r>
          </a:p>
          <a:p>
            <a:r>
              <a:rPr lang="en-US" sz="2400" dirty="0" smtClean="0"/>
              <a:t>Tribal law requires a hearing within 30 days on detainer actions; well past 30 days.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1801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/>
              <a:t>Colville Indian Housing Authority v. Edwards</a:t>
            </a:r>
            <a:r>
              <a:rPr lang="en-US" dirty="0"/>
              <a:t>, 6 CTCR 12 (Colville Confederated 3/11/2014)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958731"/>
          </a:xfrm>
        </p:spPr>
        <p:txBody>
          <a:bodyPr>
            <a:normAutofit fontScale="92500"/>
          </a:bodyPr>
          <a:lstStyle/>
          <a:p>
            <a:r>
              <a:rPr lang="en-US" sz="2400" dirty="0" smtClean="0"/>
              <a:t>CIHA makes an </a:t>
            </a:r>
            <a:r>
              <a:rPr lang="en-US" sz="2400" dirty="0" smtClean="0"/>
              <a:t>interoluctory</a:t>
            </a:r>
            <a:r>
              <a:rPr lang="en-US" sz="2400" dirty="0" smtClean="0"/>
              <a:t> appeal to the Colville Supreme Court.</a:t>
            </a:r>
          </a:p>
          <a:p>
            <a:r>
              <a:rPr lang="en-US" sz="2400" dirty="0" smtClean="0"/>
              <a:t>Supreme Court chides the Trial Court that it must treat both sides fairly and not grant continuances where the defendant had not actually requested one.</a:t>
            </a:r>
          </a:p>
          <a:p>
            <a:endParaRPr lang="en-US" dirty="0" smtClean="0"/>
          </a:p>
          <a:p>
            <a:pPr marL="457200" lvl="1" indent="0">
              <a:buNone/>
            </a:pPr>
            <a:r>
              <a:rPr lang="en-US" sz="2400" b="1" dirty="0"/>
              <a:t>A judge is to conduct hearing objectively and fairly. This includes conducting the hearing </a:t>
            </a:r>
            <a:r>
              <a:rPr lang="en-US" sz="2400" b="1" dirty="0" smtClean="0"/>
              <a:t>without looking </a:t>
            </a:r>
            <a:r>
              <a:rPr lang="en-US" sz="2400" b="1" dirty="0"/>
              <a:t>like she is taking one side or the other. Even if the judge hasn't taken one side or the other, if </a:t>
            </a:r>
            <a:r>
              <a:rPr lang="en-US" sz="2400" b="1" dirty="0" smtClean="0"/>
              <a:t>it looks </a:t>
            </a:r>
            <a:r>
              <a:rPr lang="en-US" sz="2400" b="1" dirty="0"/>
              <a:t>like she is, this violated procedural due process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662855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Evans v. Shoshone Bannock Tribes</a:t>
            </a:r>
            <a:r>
              <a:rPr lang="en-US" dirty="0" smtClean="0"/>
              <a:t>, 13-35003 (9</a:t>
            </a:r>
            <a:r>
              <a:rPr lang="en-US" baseline="30000" dirty="0" smtClean="0"/>
              <a:t>th</a:t>
            </a:r>
            <a:r>
              <a:rPr lang="en-US" dirty="0" smtClean="0"/>
              <a:t> Cir. 12/05/2013)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Evans, a non-Indian on his own fee land, was constructing a single-family residence.  Land is within the Fort Hall Indian Reservation.</a:t>
            </a:r>
          </a:p>
          <a:p>
            <a:r>
              <a:rPr lang="en-US" sz="2400" dirty="0" smtClean="0"/>
              <a:t>The Tribe’s Land Use Commission ordered him to stop and eventually sued him in Tribal Court.</a:t>
            </a:r>
          </a:p>
          <a:p>
            <a:r>
              <a:rPr lang="en-US" sz="2400" dirty="0" smtClean="0"/>
              <a:t>Evans filed suit in federal court; Tribe claimed Evans had to exhaust in Tribal Court first.</a:t>
            </a:r>
          </a:p>
          <a:p>
            <a:r>
              <a:rPr lang="en-US" sz="2400" dirty="0" smtClean="0"/>
              <a:t>The District Court ruled with the Tribe; the Ninth Circuit reversed.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056042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Evans v. Shoshone Bannock Tribes</a:t>
            </a:r>
            <a:r>
              <a:rPr lang="en-US" dirty="0"/>
              <a:t>, 13-35003 (9</a:t>
            </a:r>
            <a:r>
              <a:rPr lang="en-US" baseline="30000" dirty="0"/>
              <a:t>th</a:t>
            </a:r>
            <a:r>
              <a:rPr lang="en-US" dirty="0"/>
              <a:t> Cir. 12/05/2013)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031100"/>
            <a:ext cx="9613861" cy="425641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Tribe argued that it had authority to zone non-Indian land pursuant to </a:t>
            </a:r>
            <a:r>
              <a:rPr lang="en-US" sz="2400" i="1" dirty="0" smtClean="0"/>
              <a:t>Brendale</a:t>
            </a:r>
            <a:r>
              <a:rPr lang="en-US" sz="2400" dirty="0" smtClean="0"/>
              <a:t>.  Ninth Circuit disagreed because Evans’ land was in a relatively open part of the reservation near a municipal airport; very different than facts in </a:t>
            </a:r>
            <a:r>
              <a:rPr lang="en-US" sz="2400" i="1" dirty="0" smtClean="0"/>
              <a:t>Brendale.</a:t>
            </a:r>
          </a:p>
          <a:p>
            <a:endParaRPr lang="en-US" sz="2400" i="1" dirty="0" smtClean="0"/>
          </a:p>
          <a:p>
            <a:r>
              <a:rPr lang="en-US" sz="2400" dirty="0" smtClean="0"/>
              <a:t>Next, the Tribe argued that under the second </a:t>
            </a:r>
            <a:r>
              <a:rPr lang="en-US" sz="2400" i="1" dirty="0" smtClean="0"/>
              <a:t>Montana</a:t>
            </a:r>
            <a:r>
              <a:rPr lang="en-US" sz="2400" dirty="0" smtClean="0"/>
              <a:t> exception that Evans’ activity “threatens </a:t>
            </a:r>
            <a:r>
              <a:rPr lang="en-US" sz="2400" dirty="0"/>
              <a:t>or has some direct effect on the political integrity, the </a:t>
            </a:r>
            <a:r>
              <a:rPr lang="en-US" sz="2400" dirty="0" smtClean="0"/>
              <a:t>economic security</a:t>
            </a:r>
            <a:r>
              <a:rPr lang="en-US" sz="2400" dirty="0"/>
              <a:t>, or the health or welfare of the </a:t>
            </a:r>
            <a:r>
              <a:rPr lang="en-US" sz="2400" dirty="0" smtClean="0"/>
              <a:t>tribe.”</a:t>
            </a:r>
          </a:p>
        </p:txBody>
      </p:sp>
    </p:spTree>
    <p:extLst>
      <p:ext uri="{BB962C8B-B14F-4D97-AF65-F5344CB8AC3E}">
        <p14:creationId xmlns:p14="http://schemas.microsoft.com/office/powerpoint/2010/main" val="3232065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Evans v. Shoshone Bannock Tribes</a:t>
            </a:r>
            <a:r>
              <a:rPr lang="en-US" dirty="0"/>
              <a:t>, 13-35003 (9</a:t>
            </a:r>
            <a:r>
              <a:rPr lang="en-US" baseline="30000" dirty="0"/>
              <a:t>th</a:t>
            </a:r>
            <a:r>
              <a:rPr lang="en-US" dirty="0"/>
              <a:t> Cir. 12/05/2013)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Three allegations: 1) Ground water contamination; 2) improper disposal of debris; 3) increased risk of fire.</a:t>
            </a: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The Court said that some harm is not enough; the activity must “imperil the subsistence” of the tribal community. </a:t>
            </a:r>
            <a:r>
              <a:rPr lang="en-US" sz="2400" i="1" dirty="0" smtClean="0"/>
              <a:t>Plains Commerce</a:t>
            </a:r>
            <a:r>
              <a:rPr lang="en-US" sz="2400" dirty="0"/>
              <a:t>, 554 U.S. at 341 (quoting </a:t>
            </a:r>
            <a:r>
              <a:rPr lang="en-US" sz="2400" i="1" dirty="0"/>
              <a:t>Montana</a:t>
            </a:r>
            <a:r>
              <a:rPr lang="en-US" sz="2400" dirty="0"/>
              <a:t>, 450 U.S. at 566)).</a:t>
            </a:r>
          </a:p>
        </p:txBody>
      </p:sp>
    </p:spTree>
    <p:extLst>
      <p:ext uri="{BB962C8B-B14F-4D97-AF65-F5344CB8AC3E}">
        <p14:creationId xmlns:p14="http://schemas.microsoft.com/office/powerpoint/2010/main" val="13510423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Fort Yates Public School District #4 v. Murphy</a:t>
            </a:r>
            <a:r>
              <a:rPr lang="en-US" dirty="0" smtClean="0"/>
              <a:t>, 1:12-cv-135 (D.N.D. 02/04/2014) 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School District, Tribe and State entered Joint Powers agreement under which two school boards—state and tribal—operate elementary, junior high and high schools.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CMB and AK were in a fight (or AK “attacked” CMB).  AK suspended for 10 days and CMB obtained tribal court restraining order against AK.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4234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/>
              <a:t>Fort Yates Public School District #4 v. Murphy</a:t>
            </a:r>
            <a:r>
              <a:rPr lang="en-US" dirty="0"/>
              <a:t>, 1:12-cv-135 (D.N.D. 02/04/2014)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AK violated restraining order several months later.  AK suspended again for 10 days.</a:t>
            </a:r>
          </a:p>
          <a:p>
            <a:endParaRPr lang="en-US" sz="2800" dirty="0"/>
          </a:p>
          <a:p>
            <a:r>
              <a:rPr lang="en-US" sz="2800" dirty="0" smtClean="0"/>
              <a:t>CMB’s mother, Murphy, filed suit in Tribal Court against the School District alleging 1) breach of duty to provide a safe learning environment; 2) negligent training/hiring; and 3) failure to respect a tribal court restraining order.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316295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/>
              <a:t>Fort Yates Public School District #4 v. Murphy</a:t>
            </a:r>
            <a:r>
              <a:rPr lang="en-US" dirty="0"/>
              <a:t>, 1:12-cv-135 (D.N.D. 02/04/2014)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School District filed suit in federal court seeking 1) declaration that tribal court doesn’t have jurisdiction and 2) injunction stopping tribal court from proceeding.</a:t>
            </a:r>
          </a:p>
          <a:p>
            <a:endParaRPr lang="en-US" sz="2800" dirty="0"/>
          </a:p>
          <a:p>
            <a:r>
              <a:rPr lang="en-US" sz="2800" dirty="0" smtClean="0"/>
              <a:t>District Court ruled in favor of Murphy.  </a:t>
            </a:r>
            <a:r>
              <a:rPr lang="en-US" sz="2800" i="1" dirty="0" smtClean="0"/>
              <a:t>Montana</a:t>
            </a:r>
            <a:r>
              <a:rPr lang="en-US" sz="2800" dirty="0" smtClean="0"/>
              <a:t> does not apply.  Allegations arose on tribal lands + the Joint Powers agreement represents a consensual agreement under the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</a:t>
            </a:r>
            <a:r>
              <a:rPr lang="en-US" sz="2800" i="1" dirty="0" smtClean="0"/>
              <a:t>Montana</a:t>
            </a:r>
            <a:r>
              <a:rPr lang="en-US" sz="2800" dirty="0" smtClean="0"/>
              <a:t> exception.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399505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/>
              <a:t>Fort Yates Public School District #4 v. Murphy</a:t>
            </a:r>
            <a:r>
              <a:rPr lang="en-US" dirty="0"/>
              <a:t>, 1:12-cv-135 (D.N.D. 02/04/2014)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031559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en-US" sz="2400" b="1" dirty="0"/>
              <a:t>The Court shares the tribal </a:t>
            </a:r>
            <a:r>
              <a:rPr lang="en-US" sz="2400" b="1" dirty="0" smtClean="0"/>
              <a:t>court's concern </a:t>
            </a:r>
            <a:r>
              <a:rPr lang="en-US" sz="2400" b="1" dirty="0"/>
              <a:t>that if the tribal court lacks jurisdiction over civil claims such as these, tribal members may be </a:t>
            </a:r>
            <a:r>
              <a:rPr lang="en-US" sz="2400" b="1" dirty="0" smtClean="0"/>
              <a:t>left without </a:t>
            </a:r>
            <a:r>
              <a:rPr lang="en-US" sz="2400" b="1" dirty="0"/>
              <a:t>recourse against non-Indian entities that operate on the reservation when they have </a:t>
            </a:r>
            <a:r>
              <a:rPr lang="en-US" sz="2400" b="1" dirty="0" smtClean="0"/>
              <a:t>legitimate grievances.</a:t>
            </a:r>
          </a:p>
          <a:p>
            <a:endParaRPr lang="en-US" b="1" dirty="0" smtClean="0"/>
          </a:p>
          <a:p>
            <a:pPr marL="457200" lvl="1" indent="0">
              <a:buNone/>
            </a:pPr>
            <a:r>
              <a:rPr lang="en-US" sz="2400" b="1" dirty="0" smtClean="0"/>
              <a:t>The </a:t>
            </a:r>
            <a:r>
              <a:rPr lang="en-US" sz="2400" b="1" dirty="0"/>
              <a:t>tribal court ought to be afforded the </a:t>
            </a:r>
            <a:r>
              <a:rPr lang="en-US" sz="2400" b="1" dirty="0" smtClean="0"/>
              <a:t>opportunity and </a:t>
            </a:r>
            <a:r>
              <a:rPr lang="en-US" sz="2400" b="1" dirty="0"/>
              <a:t>tasked with the responsibility of adjudicating civil problems involving its tribal members against </a:t>
            </a:r>
            <a:r>
              <a:rPr lang="en-US" sz="2400" b="1" dirty="0" smtClean="0"/>
              <a:t>the School </a:t>
            </a:r>
            <a:r>
              <a:rPr lang="en-US" sz="2400" b="1" dirty="0"/>
              <a:t>District who has entered into a contractual arrangement to collaboratively operate schools on </a:t>
            </a:r>
            <a:r>
              <a:rPr lang="en-US" sz="2400" b="1" dirty="0" smtClean="0"/>
              <a:t>tribal trust </a:t>
            </a:r>
            <a:r>
              <a:rPr lang="en-US" sz="2400" b="1" dirty="0"/>
              <a:t>land.</a:t>
            </a:r>
          </a:p>
        </p:txBody>
      </p:sp>
    </p:spTree>
    <p:extLst>
      <p:ext uri="{BB962C8B-B14F-4D97-AF65-F5344CB8AC3E}">
        <p14:creationId xmlns:p14="http://schemas.microsoft.com/office/powerpoint/2010/main" val="1694179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Stifel Nicolaus v. Lac Courte Oreilles Band,</a:t>
            </a:r>
            <a:r>
              <a:rPr lang="en-US" dirty="0" smtClean="0"/>
              <a:t> 13-CV-121 (6-19-14)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LCO Band had issued and sold bonds in 2006 for ~ $31M.  Used for various projects including refinancing 2003 bonds.</a:t>
            </a:r>
          </a:p>
          <a:p>
            <a:r>
              <a:rPr lang="en-US" sz="2400" dirty="0" smtClean="0"/>
              <a:t>It eventually came to light that Stifel allegedly breached a fiduciary responsibility with respect to how the bond transactions were structured and carried out. </a:t>
            </a:r>
          </a:p>
          <a:p>
            <a:r>
              <a:rPr lang="en-US" sz="2400" dirty="0" smtClean="0"/>
              <a:t>The Band sued Stifel in LCO Tribal Court.</a:t>
            </a:r>
          </a:p>
          <a:p>
            <a:r>
              <a:rPr lang="en-US" sz="2400" dirty="0" smtClean="0"/>
              <a:t>Stifel</a:t>
            </a:r>
            <a:r>
              <a:rPr lang="en-US" sz="2400" dirty="0"/>
              <a:t> </a:t>
            </a:r>
            <a:r>
              <a:rPr lang="en-US" sz="2400" dirty="0" smtClean="0"/>
              <a:t>then sued in federal court, Western District of Wisconsin.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942070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/>
              <a:t>Fort Yates Public School District #4 v. Murphy</a:t>
            </a:r>
            <a:r>
              <a:rPr lang="en-US" dirty="0"/>
              <a:t>, 1:12-cv-135 (D.N.D. 02/04/2014)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Even if </a:t>
            </a:r>
            <a:r>
              <a:rPr lang="en-US" sz="2800" i="1" dirty="0" smtClean="0"/>
              <a:t>Montana</a:t>
            </a:r>
            <a:r>
              <a:rPr lang="en-US" sz="2800" dirty="0" smtClean="0"/>
              <a:t> applied, the Court would still rule that the Tribal Court has jurisdiction as Joint Powers Agreement is a consensual relationship and the causes of action are related to the nature of the relationship.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871688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Las Vegas Paiute Tribe v. Phebus, </a:t>
            </a:r>
            <a:r>
              <a:rPr lang="en-US" dirty="0" smtClean="0"/>
              <a:t>2:13-cv-02000-RCJ-CWH, (D.NV. March 24, 2014)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20149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Christopher Phebus </a:t>
            </a:r>
            <a:r>
              <a:rPr lang="en-US" sz="2800" dirty="0" smtClean="0"/>
              <a:t>disenrolled</a:t>
            </a:r>
            <a:r>
              <a:rPr lang="en-US" sz="2800" dirty="0" smtClean="0"/>
              <a:t> in 1999 from the Tribe. Since 1999 prosecuted in Paiute Tribal Court for various crimes.</a:t>
            </a:r>
          </a:p>
          <a:p>
            <a:r>
              <a:rPr lang="en-US" sz="2800" dirty="0" smtClean="0"/>
              <a:t>Phebus appealed one of the convictions and the Tribal appellate court ruled that the tribal trial court did not have jurisdiction over Phebus.</a:t>
            </a:r>
          </a:p>
          <a:p>
            <a:r>
              <a:rPr lang="en-US" sz="2800" dirty="0" smtClean="0"/>
              <a:t>The Tribe then filed a declaratory action in federal court seeking ruling that it did have criminal jurisdiction over Phebus.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246457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/>
              <a:t>Las Vegas Paiute Tribe v. Phebus, </a:t>
            </a:r>
            <a:r>
              <a:rPr lang="en-US" dirty="0"/>
              <a:t>2:13-cv-02000-RCJ-CWH, (D.NV. March 24, 2014)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District Court agreed that Phebus’ disenrollment created legal issues with respect to the Tribe’s claim of criminal jurisdiction over him.</a:t>
            </a:r>
          </a:p>
          <a:p>
            <a:endParaRPr lang="en-US" sz="2800" dirty="0" smtClean="0"/>
          </a:p>
          <a:p>
            <a:r>
              <a:rPr lang="en-US" sz="2800" dirty="0" smtClean="0"/>
              <a:t>Federal law (statutes, </a:t>
            </a:r>
            <a:r>
              <a:rPr lang="en-US" sz="2800" i="1" dirty="0" smtClean="0"/>
              <a:t>Duro, Lara</a:t>
            </a:r>
            <a:r>
              <a:rPr lang="en-US" sz="2800" dirty="0" smtClean="0"/>
              <a:t>, etc.) is based on </a:t>
            </a:r>
            <a:r>
              <a:rPr lang="en-US" sz="2800" i="1" dirty="0" smtClean="0"/>
              <a:t>political affiliation.</a:t>
            </a:r>
            <a:r>
              <a:rPr lang="en-US" sz="2800" dirty="0" smtClean="0"/>
              <a:t>  If race (being Indian) is issue, then equal protection problems.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40061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/>
              <a:t>Las Vegas Paiute Tribe v. Phebus, </a:t>
            </a:r>
            <a:r>
              <a:rPr lang="en-US" dirty="0"/>
              <a:t>2:13-cv-02000-RCJ-CWH, (D.NV. March 24, 2014)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District Court found that in order to exercise jurisdiction in a criminal matter against Phebus, an element of the crime includes showing that he is Indian.</a:t>
            </a:r>
          </a:p>
          <a:p>
            <a:endParaRPr lang="en-US" sz="2800" dirty="0" smtClean="0"/>
          </a:p>
          <a:p>
            <a:r>
              <a:rPr lang="en-US" sz="2800" dirty="0" smtClean="0"/>
              <a:t>Therefore, the tribal trial court must find beyond a reasonable doubt that Phebus is Indian.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63361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56640"/>
          </a:xfrm>
        </p:spPr>
        <p:txBody>
          <a:bodyPr>
            <a:normAutofit fontScale="90000"/>
          </a:bodyPr>
          <a:lstStyle/>
          <a:p>
            <a:r>
              <a:rPr lang="en-US" i="1" dirty="0" smtClean="0"/>
              <a:t>Lightfoot v. Jewell et al., </a:t>
            </a:r>
            <a:r>
              <a:rPr lang="en-US" dirty="0" smtClean="0"/>
              <a:t>13-2985 (D. Minn)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42720"/>
            <a:ext cx="8596668" cy="4598643"/>
          </a:xfrm>
        </p:spPr>
        <p:txBody>
          <a:bodyPr>
            <a:noAutofit/>
          </a:bodyPr>
          <a:lstStyle/>
          <a:p>
            <a:r>
              <a:rPr lang="en-US" sz="2400" dirty="0" smtClean="0"/>
              <a:t>Competing jurisdiction case. </a:t>
            </a:r>
          </a:p>
          <a:p>
            <a:r>
              <a:rPr lang="en-US" sz="2400" dirty="0" smtClean="0"/>
              <a:t>Sheryl Lightfoot, KB member and Ken Thomas, Shakopee Sioux member, both filed for divorce in separate courts.</a:t>
            </a:r>
          </a:p>
          <a:p>
            <a:r>
              <a:rPr lang="en-US" sz="2400" dirty="0" smtClean="0"/>
              <a:t>Lightfoot filed in Canada; Thomas in the SMSC Tribal Court.</a:t>
            </a:r>
          </a:p>
          <a:p>
            <a:r>
              <a:rPr lang="en-US" sz="2400" dirty="0" smtClean="0"/>
              <a:t>Lightfoot then filed in federal court for a preliminary injunction against the Tribal Court to stop its proceedings.</a:t>
            </a:r>
          </a:p>
          <a:p>
            <a:r>
              <a:rPr lang="en-US" sz="2400" dirty="0" smtClean="0"/>
              <a:t>Lightfoot alleged that the domestic relations code violated PL 280.</a:t>
            </a:r>
          </a:p>
          <a:p>
            <a:r>
              <a:rPr lang="en-US" sz="2400" dirty="0" smtClean="0"/>
              <a:t>Lightfoot noted that under tribal law, Thomas’ $64,000/mo tribal income would be considered non-marital property.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048961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Lightfoot v. Jewell et al., </a:t>
            </a:r>
            <a:r>
              <a:rPr lang="en-US" dirty="0"/>
              <a:t>13-2985 (D. Minn)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46024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Court denied the request for injunction in December, 2013.</a:t>
            </a:r>
          </a:p>
          <a:p>
            <a:endParaRPr lang="en-US" sz="2400" dirty="0"/>
          </a:p>
          <a:p>
            <a:r>
              <a:rPr lang="en-US" sz="2400" dirty="0" smtClean="0"/>
              <a:t>Letter to Court on September </a:t>
            </a:r>
            <a:r>
              <a:rPr lang="en-US" sz="2400" dirty="0" smtClean="0"/>
              <a:t>8, 2014:</a:t>
            </a:r>
            <a:endParaRPr lang="en-US" sz="2400" dirty="0" smtClean="0"/>
          </a:p>
          <a:p>
            <a:pPr lvl="1"/>
            <a:r>
              <a:rPr lang="en-US" sz="2400" dirty="0" smtClean="0"/>
              <a:t>Tribal Court and Canadian judge held a joint motion hearing.</a:t>
            </a:r>
          </a:p>
          <a:p>
            <a:pPr lvl="1"/>
            <a:r>
              <a:rPr lang="en-US" sz="2400" dirty="0" smtClean="0"/>
              <a:t>Both judges agreed to bifurcate the proceedings.</a:t>
            </a:r>
          </a:p>
          <a:p>
            <a:pPr lvl="1"/>
            <a:r>
              <a:rPr lang="en-US" sz="2400" dirty="0" smtClean="0"/>
              <a:t>Custody and parenting time issues will go forth in British Columbia; spousal support, property division, and the end of the marital relationship issues will go forward in tribal court.</a:t>
            </a:r>
          </a:p>
          <a:p>
            <a:pPr lvl="1"/>
            <a:r>
              <a:rPr lang="en-US" sz="2400" dirty="0" smtClean="0"/>
              <a:t>Parties then reached agreement on child custody issues.</a:t>
            </a:r>
          </a:p>
          <a:p>
            <a:pPr lvl="1"/>
            <a:r>
              <a:rPr lang="en-US" sz="2400" dirty="0" smtClean="0"/>
              <a:t>Litigating spousal support and property.  Two-day trial in October.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5253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Time permitting: Wisconsin Safe Haven and ICWA / </a:t>
            </a:r>
            <a:r>
              <a:rPr lang="en-US" sz="2800" dirty="0" smtClean="0"/>
              <a:t>WICWA</a:t>
            </a:r>
          </a:p>
          <a:p>
            <a:r>
              <a:rPr lang="en-US" sz="2800" dirty="0">
                <a:hlinkClick r:id="rId3"/>
              </a:rPr>
              <a:t>https://</a:t>
            </a:r>
            <a:r>
              <a:rPr lang="en-US" sz="2800" dirty="0" smtClean="0">
                <a:hlinkClick r:id="rId3"/>
              </a:rPr>
              <a:t>docs.legis.wisconsin.gov/misc/lc/study/2014/1198</a:t>
            </a:r>
            <a:endParaRPr lang="en-US" sz="2800" dirty="0" smtClean="0"/>
          </a:p>
          <a:p>
            <a:r>
              <a:rPr lang="en-US" sz="2800" dirty="0" smtClean="0"/>
              <a:t>Memo No. 2 “The Safe Haven Law and the Indian Child Welfare Act” (October 9, 2014).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209355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 smtClean="0"/>
              <a:t>Attorney Paul Stenzel</a:t>
            </a:r>
          </a:p>
          <a:p>
            <a:pPr marL="0" indent="0" algn="ctr">
              <a:buNone/>
            </a:pPr>
            <a:r>
              <a:rPr lang="en-US" sz="4000" b="1" dirty="0" smtClean="0"/>
              <a:t>www.paulstenzel.com</a:t>
            </a:r>
          </a:p>
          <a:p>
            <a:pPr marL="0" indent="0" algn="ctr">
              <a:buNone/>
            </a:pPr>
            <a:r>
              <a:rPr lang="en-US" sz="4000" b="1" dirty="0" smtClean="0"/>
              <a:t>414-534-5376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127358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Stifel Nicolaus v. Lac Courte Oreilles Band,</a:t>
            </a:r>
            <a:r>
              <a:rPr lang="en-US" dirty="0"/>
              <a:t> 13-CV-121 (6-19-14)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Bond Purchase Agreement executed between Stifel and the Band contained language in which the Band expressly consented to jurisdiction in federal court with state court as a back up.</a:t>
            </a:r>
          </a:p>
          <a:p>
            <a:r>
              <a:rPr lang="en-US" sz="2400" dirty="0" smtClean="0"/>
              <a:t>The BPA also contained language that the parties agreed that the transaction did not take place on the LCO Reservation.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04603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Stifel Nicolaus v. Lac Courte Oreilles Band,</a:t>
            </a:r>
            <a:r>
              <a:rPr lang="en-US" dirty="0"/>
              <a:t> 13-CV-121 (6-19-14)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Court ruled that Stifel must litigate in Tribal Court first.</a:t>
            </a:r>
          </a:p>
          <a:p>
            <a:r>
              <a:rPr lang="en-US" sz="2400" dirty="0" smtClean="0"/>
              <a:t>First </a:t>
            </a:r>
            <a:r>
              <a:rPr lang="en-US" sz="2400" i="1" dirty="0" smtClean="0"/>
              <a:t>Montana</a:t>
            </a:r>
            <a:r>
              <a:rPr lang="en-US" sz="2400" dirty="0" smtClean="0"/>
              <a:t> exception applied – consensual relationship</a:t>
            </a:r>
          </a:p>
          <a:p>
            <a:r>
              <a:rPr lang="en-US" sz="2400" dirty="0" smtClean="0"/>
              <a:t>Language about situs of transaction not dispositive.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2750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Harris v. Lake of the Torches, </a:t>
            </a:r>
            <a:r>
              <a:rPr lang="en-US" dirty="0" smtClean="0"/>
              <a:t>14 AP 1692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Benjamin Harris worked at LDF Lake of the Torches Casino</a:t>
            </a:r>
          </a:p>
          <a:p>
            <a:r>
              <a:rPr lang="en-US" sz="2400" dirty="0" smtClean="0"/>
              <a:t>Injured thumb badly in kitchen.</a:t>
            </a:r>
          </a:p>
          <a:p>
            <a:r>
              <a:rPr lang="en-US" sz="2400" dirty="0" smtClean="0"/>
              <a:t>Some treatment; separated employment.</a:t>
            </a:r>
          </a:p>
          <a:p>
            <a:r>
              <a:rPr lang="en-US" sz="2400" dirty="0" smtClean="0"/>
              <a:t>Sued in state court for workers compensation benefits</a:t>
            </a:r>
          </a:p>
          <a:p>
            <a:r>
              <a:rPr lang="en-US" sz="2400" dirty="0" smtClean="0"/>
              <a:t>Case transferred to tribal court</a:t>
            </a:r>
          </a:p>
          <a:p>
            <a:r>
              <a:rPr lang="en-US" sz="2400" dirty="0" smtClean="0"/>
              <a:t>Trial held in tribal court.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82295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Harris v. Lake of the Torches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After trial, no decision from the trial court for 11 months.</a:t>
            </a:r>
          </a:p>
          <a:p>
            <a:r>
              <a:rPr lang="en-US" sz="2400" dirty="0" smtClean="0"/>
              <a:t>Mr. Harris seeks to have the case returned to state court.</a:t>
            </a:r>
          </a:p>
          <a:p>
            <a:r>
              <a:rPr lang="en-US" sz="2400" dirty="0" smtClean="0"/>
              <a:t>State court judge grants motion to return to state court.</a:t>
            </a:r>
          </a:p>
          <a:p>
            <a:r>
              <a:rPr lang="en-US" sz="2400" dirty="0" smtClean="0"/>
              <a:t>Issues decision in favor of Mr. Harris based on record from tribal trial court.</a:t>
            </a:r>
          </a:p>
          <a:p>
            <a:r>
              <a:rPr lang="en-US" sz="2400" dirty="0" smtClean="0"/>
              <a:t>Tribe then moves for dismissal based on sovereign immunity.</a:t>
            </a:r>
          </a:p>
          <a:p>
            <a:r>
              <a:rPr lang="en-US" sz="2400" dirty="0" smtClean="0"/>
              <a:t>State trial court grants the motion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41452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Harris v. Lake of the Torches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u="sng" dirty="0" smtClean="0"/>
              <a:t>Issues:</a:t>
            </a:r>
          </a:p>
          <a:p>
            <a:r>
              <a:rPr lang="en-US" sz="2400" dirty="0" smtClean="0"/>
              <a:t>Length of time for trial tribal court decision</a:t>
            </a:r>
          </a:p>
          <a:p>
            <a:r>
              <a:rPr lang="en-US" sz="2400" dirty="0" smtClean="0"/>
              <a:t>Sovereign immunity</a:t>
            </a:r>
          </a:p>
          <a:p>
            <a:r>
              <a:rPr lang="en-US" sz="2400" dirty="0" smtClean="0"/>
              <a:t>801.54 application – twice</a:t>
            </a:r>
          </a:p>
        </p:txBody>
      </p:sp>
    </p:spTree>
    <p:extLst>
      <p:ext uri="{BB962C8B-B14F-4D97-AF65-F5344CB8AC3E}">
        <p14:creationId xmlns:p14="http://schemas.microsoft.com/office/powerpoint/2010/main" val="285755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Jackson v. Payday Financial,</a:t>
            </a:r>
            <a:r>
              <a:rPr lang="en-US" dirty="0" smtClean="0"/>
              <a:t> No. 12-2617, (7</a:t>
            </a:r>
            <a:r>
              <a:rPr lang="en-US" baseline="30000" dirty="0" smtClean="0"/>
              <a:t>th</a:t>
            </a:r>
            <a:r>
              <a:rPr lang="en-US" dirty="0" smtClean="0"/>
              <a:t> Cir., Aug. 22, 2014).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Defendant Payday Financial offers loans over the Internet; short-term high interest.</a:t>
            </a:r>
          </a:p>
          <a:p>
            <a:r>
              <a:rPr lang="en-US" sz="2800" dirty="0" smtClean="0"/>
              <a:t>Plaintiffs want out of the agreement.  </a:t>
            </a:r>
          </a:p>
          <a:p>
            <a:r>
              <a:rPr lang="en-US" sz="2800" dirty="0" smtClean="0"/>
              <a:t>Sue in state court; Defendants remove to federal court.</a:t>
            </a:r>
          </a:p>
          <a:p>
            <a:r>
              <a:rPr lang="en-US" sz="2800" dirty="0" smtClean="0"/>
              <a:t>Two main issues:</a:t>
            </a:r>
          </a:p>
          <a:p>
            <a:pPr lvl="1"/>
            <a:r>
              <a:rPr lang="en-US" sz="2800" dirty="0" smtClean="0"/>
              <a:t>Validity of arbitration clause</a:t>
            </a:r>
          </a:p>
          <a:p>
            <a:pPr lvl="1"/>
            <a:r>
              <a:rPr lang="en-US" sz="2800" dirty="0" smtClean="0"/>
              <a:t>Validity of forum selection clause / Tribal court exhaustion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531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Jackson v. Payday Financial,</a:t>
            </a:r>
            <a:r>
              <a:rPr lang="en-US" dirty="0"/>
              <a:t> No. 12-2617, (7</a:t>
            </a:r>
            <a:r>
              <a:rPr lang="en-US" baseline="30000" dirty="0"/>
              <a:t>th</a:t>
            </a:r>
            <a:r>
              <a:rPr lang="en-US" dirty="0"/>
              <a:t> Cir., Aug. 22, 2014).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Arbitration </a:t>
            </a:r>
            <a:r>
              <a:rPr lang="en-US" sz="2400" dirty="0" smtClean="0"/>
              <a:t>clause held invalid:</a:t>
            </a:r>
          </a:p>
          <a:p>
            <a:pPr lvl="1"/>
            <a:r>
              <a:rPr lang="en-US" sz="2400" dirty="0" smtClean="0"/>
              <a:t>No arbitration rules on the Reservation</a:t>
            </a:r>
          </a:p>
          <a:p>
            <a:pPr lvl="1"/>
            <a:r>
              <a:rPr lang="en-US" sz="2400" dirty="0" smtClean="0"/>
              <a:t>Choice of arbitrator had no method</a:t>
            </a:r>
          </a:p>
          <a:p>
            <a:pPr lvl="1"/>
            <a:r>
              <a:rPr lang="en-US" sz="2400" dirty="0" smtClean="0"/>
              <a:t>Not substantively or procedurally sound</a:t>
            </a:r>
          </a:p>
          <a:p>
            <a:r>
              <a:rPr lang="en-US" sz="2400" dirty="0" smtClean="0"/>
              <a:t>Forum selection clause requiring litigation in Cheyenne River Sioux Court held invalid:</a:t>
            </a:r>
          </a:p>
          <a:p>
            <a:pPr lvl="1"/>
            <a:r>
              <a:rPr lang="en-US" sz="2400" dirty="0" smtClean="0"/>
              <a:t>No tribal court jurisdiction: no activity occurred on the Reservation.</a:t>
            </a:r>
          </a:p>
          <a:p>
            <a:pPr lvl="1"/>
            <a:r>
              <a:rPr lang="en-US" sz="2400" dirty="0" smtClean="0"/>
              <a:t>No “colorable” claim of jurisdiction</a:t>
            </a:r>
          </a:p>
        </p:txBody>
      </p:sp>
    </p:spTree>
    <p:extLst>
      <p:ext uri="{BB962C8B-B14F-4D97-AF65-F5344CB8AC3E}">
        <p14:creationId xmlns:p14="http://schemas.microsoft.com/office/powerpoint/2010/main" val="213466572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5757</TotalTime>
  <Words>1874</Words>
  <Application>Microsoft Office PowerPoint</Application>
  <PresentationFormat>Widescreen</PresentationFormat>
  <Paragraphs>157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Trebuchet MS</vt:lpstr>
      <vt:lpstr>Wingdings 3</vt:lpstr>
      <vt:lpstr>Facet</vt:lpstr>
      <vt:lpstr>Case Law Update</vt:lpstr>
      <vt:lpstr>Stifel Nicolaus v. Lac Courte Oreilles Band, 13-CV-121 (6-19-14)</vt:lpstr>
      <vt:lpstr>Stifel Nicolaus v. Lac Courte Oreilles Band, 13-CV-121 (6-19-14)</vt:lpstr>
      <vt:lpstr>Stifel Nicolaus v. Lac Courte Oreilles Band, 13-CV-121 (6-19-14)</vt:lpstr>
      <vt:lpstr>Harris v. Lake of the Torches, 14 AP 1692</vt:lpstr>
      <vt:lpstr>Harris v. Lake of the Torches</vt:lpstr>
      <vt:lpstr>Harris v. Lake of the Torches</vt:lpstr>
      <vt:lpstr>Jackson v. Payday Financial, No. 12-2617, (7th Cir., Aug. 22, 2014).</vt:lpstr>
      <vt:lpstr>Jackson v. Payday Financial, No. 12-2617, (7th Cir., Aug. 22, 2014).</vt:lpstr>
      <vt:lpstr>Jackson v. Payday Financial, No. 12-2617, (7th Cir., Aug. 22, 2014).</vt:lpstr>
      <vt:lpstr>Colville Indian Housing Authority v. Edwards, 6 CTCR 12 (Colville Confederated 3/11/2014)</vt:lpstr>
      <vt:lpstr>Colville Indian Housing Authority v. Edwards, 6 CTCR 12 (Colville Confederated 3/11/2014)</vt:lpstr>
      <vt:lpstr>Evans v. Shoshone Bannock Tribes, 13-35003 (9th Cir. 12/05/2013)</vt:lpstr>
      <vt:lpstr>Evans v. Shoshone Bannock Tribes, 13-35003 (9th Cir. 12/05/2013)</vt:lpstr>
      <vt:lpstr>Evans v. Shoshone Bannock Tribes, 13-35003 (9th Cir. 12/05/2013)</vt:lpstr>
      <vt:lpstr>Fort Yates Public School District #4 v. Murphy, 1:12-cv-135 (D.N.D. 02/04/2014) </vt:lpstr>
      <vt:lpstr>Fort Yates Public School District #4 v. Murphy, 1:12-cv-135 (D.N.D. 02/04/2014) </vt:lpstr>
      <vt:lpstr>Fort Yates Public School District #4 v. Murphy, 1:12-cv-135 (D.N.D. 02/04/2014) </vt:lpstr>
      <vt:lpstr>Fort Yates Public School District #4 v. Murphy, 1:12-cv-135 (D.N.D. 02/04/2014) </vt:lpstr>
      <vt:lpstr>Fort Yates Public School District #4 v. Murphy, 1:12-cv-135 (D.N.D. 02/04/2014) </vt:lpstr>
      <vt:lpstr>Las Vegas Paiute Tribe v. Phebus, 2:13-cv-02000-RCJ-CWH, (D.NV. March 24, 2014)</vt:lpstr>
      <vt:lpstr>Las Vegas Paiute Tribe v. Phebus, 2:13-cv-02000-RCJ-CWH, (D.NV. March 24, 2014)</vt:lpstr>
      <vt:lpstr>Las Vegas Paiute Tribe v. Phebus, 2:13-cv-02000-RCJ-CWH, (D.NV. March 24, 2014)</vt:lpstr>
      <vt:lpstr>Lightfoot v. Jewell et al., 13-2985 (D. Minn)</vt:lpstr>
      <vt:lpstr>Lightfoot v. Jewell et al., 13-2985 (D. Minn)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Law Update</dc:title>
  <dc:creator>Paul Stenzel</dc:creator>
  <cp:lastModifiedBy>Paul Stenzel</cp:lastModifiedBy>
  <cp:revision>39</cp:revision>
  <cp:lastPrinted>2015-04-28T18:30:40Z</cp:lastPrinted>
  <dcterms:created xsi:type="dcterms:W3CDTF">2014-09-30T19:44:01Z</dcterms:created>
  <dcterms:modified xsi:type="dcterms:W3CDTF">2015-04-28T18:42:59Z</dcterms:modified>
</cp:coreProperties>
</file>